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3"/>
  </p:handoutMasterIdLst>
  <p:sldIdLst>
    <p:sldId id="256" r:id="rId3"/>
    <p:sldId id="262" r:id="rId5"/>
    <p:sldId id="263" r:id="rId6"/>
    <p:sldId id="258" r:id="rId7"/>
    <p:sldId id="257" r:id="rId8"/>
    <p:sldId id="259" r:id="rId9"/>
    <p:sldId id="261" r:id="rId10"/>
    <p:sldId id="260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160"/>
        <p:guide pos="3812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69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tags" Target="../tags/tag7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在此输入您的封面副标题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为什么要对农村进行改革？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1296035"/>
            <a:ext cx="7386320" cy="5041265"/>
          </a:xfrm>
        </p:spPr>
        <p:txBody>
          <a:bodyPr/>
          <a:p>
            <a:pPr marL="0" indent="0">
              <a:buNone/>
            </a:pPr>
            <a:r>
              <a:rPr lang="zh-CN" altLang="en-US" sz="2000"/>
              <a:t>1979年1月1日，中共中央下发关于农业问题的决议草案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r>
              <a:rPr lang="zh-CN" altLang="en-US" sz="1800"/>
              <a:t>从1957年至1978年，全国人口增长3亿，非农业人口增加4000万。</a:t>
            </a:r>
            <a:endParaRPr lang="zh-CN" altLang="en-US" sz="1800"/>
          </a:p>
          <a:p>
            <a:r>
              <a:rPr lang="zh-CN" altLang="en-US" sz="1800"/>
              <a:t>耕地面积却由于基本建设用地等原因不但没有增加，反而减少了。</a:t>
            </a:r>
            <a:endParaRPr lang="zh-CN" altLang="en-US" sz="1800"/>
          </a:p>
          <a:p>
            <a:r>
              <a:rPr lang="zh-CN" altLang="en-US" sz="1800"/>
              <a:t>1978年全平均每人全年的粮食大体上还只相当于1957年</a:t>
            </a:r>
            <a:endParaRPr lang="zh-CN" altLang="en-US" sz="1800"/>
          </a:p>
          <a:p>
            <a:r>
              <a:rPr lang="zh-CN" altLang="en-US" sz="1800"/>
              <a:t>全国农业人口平均每人全年收入只有70多元，有近四分之一的生产队社员收入在50元以下，平均每个生产大队的集体积累不到一万元。有的地方甚至不能维持简单再生产。</a:t>
            </a:r>
            <a:endParaRPr lang="zh-CN" altLang="en-US" sz="1800"/>
          </a:p>
        </p:txBody>
      </p:sp>
      <p:sp>
        <p:nvSpPr>
          <p:cNvPr id="4" name="文本框 3"/>
          <p:cNvSpPr txBox="1"/>
          <p:nvPr/>
        </p:nvSpPr>
        <p:spPr>
          <a:xfrm>
            <a:off x="835660" y="5507355"/>
            <a:ext cx="1010793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latin typeface="华文隶书" panose="02010800040101010101" charset="-122"/>
                <a:ea typeface="华文隶书" panose="02010800040101010101" charset="-122"/>
                <a:cs typeface="华文隶书" panose="02010800040101010101" charset="-122"/>
              </a:rPr>
              <a:t>“建国快三十年了，现在还有讨饭的，老是不解决这个问题，农民就造反，支部书记会带队进城讨饭。”</a:t>
            </a:r>
            <a:endParaRPr lang="zh-CN" altLang="en-US" sz="2800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latin typeface="华文隶书" panose="02010800040101010101" charset="-122"/>
              <a:ea typeface="华文隶书" panose="02010800040101010101" charset="-122"/>
              <a:cs typeface="华文隶书" panose="02010800040101010101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农村经济体制改革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9925" y="1296035"/>
            <a:ext cx="6849745" cy="5041265"/>
          </a:xfrm>
        </p:spPr>
        <p:txBody>
          <a:bodyPr/>
          <a:p>
            <a:r>
              <a:rPr lang="zh-CN" altLang="en-US"/>
              <a:t>1978年秋，安徽省凤阳县小岗村18户农民秘密订约，决定在本生产队实行包产到户。</a:t>
            </a:r>
            <a:endParaRPr lang="zh-CN" altLang="en-US"/>
          </a:p>
          <a:p>
            <a:r>
              <a:rPr lang="zh-CN" altLang="en-US"/>
              <a:t>邓小平于</a:t>
            </a:r>
            <a:r>
              <a:rPr lang="zh-CN" altLang="en-US"/>
              <a:t>1980年5月发表《关于农村政策问题》的讲话，肯定了包产到户。</a:t>
            </a:r>
            <a:endParaRPr lang="zh-CN" altLang="en-US"/>
          </a:p>
          <a:p>
            <a:r>
              <a:rPr lang="zh-CN" altLang="en-US"/>
              <a:t>同年9月，中共中央召开省、市、自治区党委第一书记座谈会，讨论加强完善农业生产责任制问题。会议纪要以中央文件的形式阐明了包产到户的性质，指出在社会主义工业、商业占绝对优势的条件下，实行包产到户没有资本主义复辟的危险。</a:t>
            </a:r>
            <a:endParaRPr lang="zh-CN" altLang="en-US"/>
          </a:p>
          <a:p>
            <a:r>
              <a:rPr lang="zh-CN" altLang="en-US"/>
              <a:t>由此，包产到户的形式迅速在全国扩展开来。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48955" y="916940"/>
            <a:ext cx="3013075" cy="242506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67665" y="5322570"/>
            <a:ext cx="105644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latin typeface="隶书" panose="02010509060101010101" charset="-122"/>
                <a:ea typeface="隶书" panose="02010509060101010101" charset="-122"/>
                <a:cs typeface="隶书" panose="02010509060101010101" charset="-122"/>
              </a:rPr>
              <a:t>浙江衢州农村家庭联产承包责任制在1981年正式全面推行</a:t>
            </a:r>
            <a:endParaRPr lang="zh-CN" altLang="en-US" sz="3200">
              <a:latin typeface="隶书" panose="02010509060101010101" charset="-122"/>
              <a:ea typeface="隶书" panose="02010509060101010101" charset="-122"/>
              <a:cs typeface="隶书" panose="02010509060101010101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352675" y="1296035"/>
            <a:ext cx="7485380" cy="504126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94485" y="1296035"/>
            <a:ext cx="9002395" cy="504126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7" name="图片 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92885" y="1543685"/>
            <a:ext cx="9206230" cy="5041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5"/>
          <p:cNvPicPr>
            <a:picLocks noChangeAspect="1"/>
          </p:cNvPicPr>
          <p:nvPr/>
        </p:nvPicPr>
        <p:blipFill>
          <a:blip r:embed="rId2"/>
          <a:srcRect b="3184"/>
          <a:stretch>
            <a:fillRect/>
          </a:stretch>
        </p:blipFill>
        <p:spPr>
          <a:xfrm>
            <a:off x="1492885" y="1079500"/>
            <a:ext cx="9045575" cy="4827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6"/>
          <p:cNvPicPr>
            <a:picLocks noChangeAspect="1"/>
          </p:cNvPicPr>
          <p:nvPr/>
        </p:nvPicPr>
        <p:blipFill>
          <a:blip r:embed="rId3"/>
          <a:srcRect b="3597"/>
          <a:stretch>
            <a:fillRect/>
          </a:stretch>
        </p:blipFill>
        <p:spPr>
          <a:xfrm>
            <a:off x="1492885" y="600075"/>
            <a:ext cx="8838565" cy="479234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4"/>
          <p:cNvPicPr>
            <a:picLocks noChangeAspect="1"/>
          </p:cNvPicPr>
          <p:nvPr/>
        </p:nvPicPr>
        <p:blipFill>
          <a:blip r:embed="rId4"/>
          <a:srcRect l="810" b="5357"/>
          <a:stretch>
            <a:fillRect/>
          </a:stretch>
        </p:blipFill>
        <p:spPr>
          <a:xfrm>
            <a:off x="1546860" y="161925"/>
            <a:ext cx="8937625" cy="476821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10" name="图片 1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07185" y="1296035"/>
            <a:ext cx="8976995" cy="504126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10" name="图片 1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82420" y="1661160"/>
            <a:ext cx="8976995" cy="5041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图片 12"/>
          <p:cNvPicPr>
            <a:picLocks noChangeAspect="1"/>
          </p:cNvPicPr>
          <p:nvPr/>
        </p:nvPicPr>
        <p:blipFill>
          <a:blip r:embed="rId2"/>
          <a:srcRect b="4916"/>
          <a:stretch>
            <a:fillRect/>
          </a:stretch>
        </p:blipFill>
        <p:spPr>
          <a:xfrm>
            <a:off x="1605280" y="1208405"/>
            <a:ext cx="8981440" cy="4810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1"/>
          <p:cNvPicPr>
            <a:picLocks noChangeAspect="1"/>
          </p:cNvPicPr>
          <p:nvPr/>
        </p:nvPicPr>
        <p:blipFill>
          <a:blip r:embed="rId3"/>
          <a:srcRect b="4505"/>
          <a:stretch>
            <a:fillRect/>
          </a:stretch>
        </p:blipFill>
        <p:spPr>
          <a:xfrm>
            <a:off x="1602740" y="716280"/>
            <a:ext cx="9136380" cy="482981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8"/>
          <p:cNvPicPr>
            <a:picLocks noChangeAspect="1"/>
          </p:cNvPicPr>
          <p:nvPr/>
        </p:nvPicPr>
        <p:blipFill>
          <a:blip r:embed="rId4"/>
          <a:srcRect r="1529" b="5991"/>
          <a:stretch>
            <a:fillRect/>
          </a:stretch>
        </p:blipFill>
        <p:spPr>
          <a:xfrm>
            <a:off x="1605280" y="381000"/>
            <a:ext cx="8804910" cy="4721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9"/>
          <p:cNvPicPr>
            <a:picLocks noChangeAspect="1"/>
          </p:cNvPicPr>
          <p:nvPr/>
        </p:nvPicPr>
        <p:blipFill>
          <a:blip r:embed="rId5"/>
          <a:srcRect b="5437"/>
          <a:stretch>
            <a:fillRect/>
          </a:stretch>
        </p:blipFill>
        <p:spPr>
          <a:xfrm>
            <a:off x="1602740" y="77470"/>
            <a:ext cx="8706485" cy="4682490"/>
          </a:xfrm>
          <a:prstGeom prst="rect">
            <a:avLst/>
          </a:prstGeom>
          <a:noFill/>
          <a:ln>
            <a:noFill/>
          </a:ln>
        </p:spPr>
      </p:pic>
    </p:spTree>
    <p:custDataLst>
      <p:tags r:id="rId6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圆角矩形 6"/>
          <p:cNvSpPr/>
          <p:nvPr/>
        </p:nvSpPr>
        <p:spPr>
          <a:xfrm>
            <a:off x="669925" y="464820"/>
            <a:ext cx="3435985" cy="5816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5715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新气象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圆角矩形 3"/>
          <p:cNvSpPr/>
          <p:nvPr/>
        </p:nvSpPr>
        <p:spPr>
          <a:xfrm>
            <a:off x="2126615" y="1195070"/>
            <a:ext cx="4245610" cy="537146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571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6689725" y="1195070"/>
            <a:ext cx="4716780" cy="5371465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636270" y="1247140"/>
            <a:ext cx="1207135" cy="531939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 w="5715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79040" y="1577975"/>
            <a:ext cx="35096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以生产队为单位进行生产和分配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7085330" y="1607185"/>
            <a:ext cx="39954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从生产队中细分大组、小组，从以组为单位过渡到以户为单位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413000" y="2416810"/>
            <a:ext cx="36347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种植的作物主要</a:t>
            </a:r>
            <a:r>
              <a:rPr lang="zh-CN" altLang="en-US"/>
              <a:t>由生产队规划</a:t>
            </a:r>
            <a:endParaRPr lang="zh-CN" altLang="en-US"/>
          </a:p>
          <a:p>
            <a:r>
              <a:rPr lang="zh-CN" altLang="en-US"/>
              <a:t>农作物以粮食作物为主，包括水稻、红薯等，辅以各类果树</a:t>
            </a:r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7033895" y="2423795"/>
            <a:ext cx="40246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农作物受市场经济影响，主要生产衢州椪柑</a:t>
            </a:r>
            <a:endParaRPr lang="zh-CN" altLang="en-US"/>
          </a:p>
          <a:p>
            <a:r>
              <a:rPr lang="zh-CN" altLang="en-US"/>
              <a:t>产量提高</a:t>
            </a:r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2498725" y="3701415"/>
            <a:ext cx="35020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人民被束缚在田地上</a:t>
            </a:r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049135" y="3512820"/>
            <a:ext cx="40684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出现许多农村人选择自己去其他地方做生意</a:t>
            </a:r>
            <a:endParaRPr lang="zh-CN" altLang="en-US"/>
          </a:p>
          <a:p>
            <a:r>
              <a:rPr lang="zh-CN" altLang="en-US"/>
              <a:t>越来越多的人走上了打工的路</a:t>
            </a:r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2626360" y="4434840"/>
            <a:ext cx="24650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泥瓦房</a:t>
            </a: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7085330" y="4528820"/>
            <a:ext cx="32746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出现砖瓦房、小洋楼</a:t>
            </a:r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2604135" y="5087620"/>
            <a:ext cx="338455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生产队直接从劳动成果（粮食及农副产品）中抽取国家征购后，再保留集体的部分，最后分配给</a:t>
            </a:r>
            <a:r>
              <a:rPr lang="zh-CN" altLang="en-US"/>
              <a:t>农民。</a:t>
            </a:r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7085330" y="5220335"/>
            <a:ext cx="266382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上交</a:t>
            </a:r>
            <a:r>
              <a:rPr lang="zh-CN" altLang="en-US"/>
              <a:t>农业税</a:t>
            </a:r>
            <a:endParaRPr lang="zh-CN" altLang="en-US"/>
          </a:p>
        </p:txBody>
      </p:sp>
      <p:sp>
        <p:nvSpPr>
          <p:cNvPr id="20" name="文本框 19"/>
          <p:cNvSpPr txBox="1"/>
          <p:nvPr/>
        </p:nvSpPr>
        <p:spPr>
          <a:xfrm>
            <a:off x="838200" y="1563370"/>
            <a:ext cx="8388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分配制度</a:t>
            </a:r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816610" y="2527300"/>
            <a:ext cx="8166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作物</a:t>
            </a:r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845820" y="3651250"/>
            <a:ext cx="8382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生产活动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838200" y="4434840"/>
            <a:ext cx="713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房屋</a:t>
            </a:r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845820" y="5220335"/>
            <a:ext cx="7874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税收制度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0" grpId="1"/>
      <p:bldP spid="10" grpId="0"/>
      <p:bldP spid="10" grpId="1"/>
      <p:bldP spid="11" grpId="0"/>
      <p:bldP spid="11" grpId="1"/>
      <p:bldP spid="21" grpId="0"/>
      <p:bldP spid="21" grpId="1"/>
      <p:bldP spid="12" grpId="0"/>
      <p:bldP spid="12" grpId="1"/>
      <p:bldP spid="13" grpId="0"/>
      <p:bldP spid="13" grpId="1"/>
      <p:bldP spid="22" grpId="0"/>
      <p:bldP spid="22" grpId="1"/>
      <p:bldP spid="14" grpId="0"/>
      <p:bldP spid="14" grpId="1"/>
      <p:bldP spid="15" grpId="0"/>
      <p:bldP spid="15" grpId="1"/>
      <p:bldP spid="23" grpId="0"/>
      <p:bldP spid="23" grpId="1"/>
      <p:bldP spid="16" grpId="0"/>
      <p:bldP spid="16" grpId="1"/>
      <p:bldP spid="17" grpId="0"/>
      <p:bldP spid="17" grpId="1"/>
      <p:bldP spid="24" grpId="0"/>
      <p:bldP spid="24" grpId="1"/>
      <p:bldP spid="18" grpId="0"/>
      <p:bldP spid="18" grpId="1"/>
      <p:bldP spid="19" grpId="0"/>
      <p:bldP spid="19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ISCONTENTSTITLE" val="0"/>
  <p:tag name="KSO_WM_UNIT_PRESET_TEXT" val="在此输入您的封面副标题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732</Words>
  <Application>WPS 演示</Application>
  <PresentationFormat>宽屏</PresentationFormat>
  <Paragraphs>62</Paragraphs>
  <Slides>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华文隶书</vt:lpstr>
      <vt:lpstr>隶书</vt:lpstr>
      <vt:lpstr>Arial Unicode MS</vt:lpstr>
      <vt:lpstr>Office 主题​​</vt:lpstr>
      <vt:lpstr>空白演示</vt:lpstr>
      <vt:lpstr>为什么要对农村进行改革？</vt:lpstr>
      <vt:lpstr>农村经济体制改革</vt:lpstr>
      <vt:lpstr>PowerPoint 演示文稿</vt:lpstr>
      <vt:lpstr>PowerPoint 演示文稿</vt:lpstr>
      <vt:lpstr>PowerPoint 演示文稿</vt:lpstr>
      <vt:lpstr> </vt:lpstr>
      <vt:lpstr>PowerPoint 演示文稿</vt:lpstr>
      <vt:lpstr>新气象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武陵人捕鱼为业</cp:lastModifiedBy>
  <cp:revision>28</cp:revision>
  <dcterms:created xsi:type="dcterms:W3CDTF">2019-06-19T02:08:00Z</dcterms:created>
  <dcterms:modified xsi:type="dcterms:W3CDTF">2022-05-07T13:17:46Z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